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  <p:sldMasterId id="2147483700" r:id="rId2"/>
    <p:sldMasterId id="2147483713" r:id="rId3"/>
    <p:sldMasterId id="2147483726" r:id="rId4"/>
    <p:sldMasterId id="2147483739" r:id="rId5"/>
    <p:sldMasterId id="2147483752" r:id="rId6"/>
    <p:sldMasterId id="2147483783" r:id="rId7"/>
    <p:sldMasterId id="2147483801" r:id="rId8"/>
  </p:sldMasterIdLst>
  <p:notesMasterIdLst>
    <p:notesMasterId r:id="rId23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Rectangle 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00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dt"/>
          </p:nvPr>
        </p:nvSpPr>
        <p:spPr>
          <a:xfrm>
            <a:off x="3884400" y="0"/>
            <a:ext cx="2971800" cy="4572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02" name="PlaceHolder 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move the slide</a:t>
            </a:r>
          </a:p>
        </p:txBody>
      </p:sp>
      <p:sp>
        <p:nvSpPr>
          <p:cNvPr id="403" name="PlaceHolder 5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404" name="PlaceHolder 6"/>
          <p:cNvSpPr>
            <a:spLocks noGrp="1"/>
          </p:cNvSpPr>
          <p:nvPr>
            <p:ph type="ftr"/>
          </p:nvPr>
        </p:nvSpPr>
        <p:spPr>
          <a:xfrm>
            <a:off x="-36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05" name="PlaceHolder 7"/>
          <p:cNvSpPr>
            <a:spLocks noGrp="1"/>
          </p:cNvSpPr>
          <p:nvPr>
            <p:ph type="sldNum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9E73DD35-7129-4CB2-8583-D8E104F805EB}" type="slidenum">
              <a:rPr lang="ru-RU" sz="1200" b="0" strike="noStrike" spc="-1">
                <a:latin typeface="Arial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44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5" name="CustomShape 3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Autofit/>
          </a:bodyPr>
          <a:lstStyle/>
          <a:p>
            <a:pPr algn="r">
              <a:lnSpc>
                <a:spcPct val="100000"/>
              </a:lnSpc>
            </a:pPr>
            <a:fld id="{2F346E4D-FD75-45A9-B4F1-A85C1354ED4B}" type="slidenum">
              <a:rPr lang="ru-RU" sz="1200" b="0" strike="noStrike" spc="-1">
                <a:solidFill>
                  <a:srgbClr val="000000"/>
                </a:solidFill>
                <a:latin typeface="Arial"/>
              </a:rPr>
              <a:t>11</a:t>
            </a:fld>
            <a:endParaRPr lang="en-US" sz="12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5321153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15662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9280037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441420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40051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270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628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4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5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6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87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08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16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3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4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30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31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4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49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52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53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57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5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70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71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72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93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297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1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8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09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1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12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13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14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15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16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23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2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2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2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34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38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40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42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4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49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0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3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4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5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6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57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64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800" cy="3886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74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75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78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79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82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83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86" name="PlaceHolder 3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88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89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0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1" name="PlaceHolder 5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4" name="PlaceHolder 3"/>
          <p:cNvSpPr>
            <a:spLocks noGrp="1"/>
          </p:cNvSpPr>
          <p:nvPr>
            <p:ph type="body"/>
          </p:nvPr>
        </p:nvSpPr>
        <p:spPr>
          <a:xfrm>
            <a:off x="324216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5" name="PlaceHolder 4"/>
          <p:cNvSpPr>
            <a:spLocks noGrp="1"/>
          </p:cNvSpPr>
          <p:nvPr>
            <p:ph type="body"/>
          </p:nvPr>
        </p:nvSpPr>
        <p:spPr>
          <a:xfrm>
            <a:off x="6179040" y="155412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6" name="PlaceHolder 5"/>
          <p:cNvSpPr>
            <a:spLocks noGrp="1"/>
          </p:cNvSpPr>
          <p:nvPr>
            <p:ph type="body"/>
          </p:nvPr>
        </p:nvSpPr>
        <p:spPr>
          <a:xfrm>
            <a:off x="30492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7" name="PlaceHolder 6"/>
          <p:cNvSpPr>
            <a:spLocks noGrp="1"/>
          </p:cNvSpPr>
          <p:nvPr>
            <p:ph type="body"/>
          </p:nvPr>
        </p:nvSpPr>
        <p:spPr>
          <a:xfrm>
            <a:off x="324216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398" name="PlaceHolder 7"/>
          <p:cNvSpPr>
            <a:spLocks noGrp="1"/>
          </p:cNvSpPr>
          <p:nvPr>
            <p:ph type="body"/>
          </p:nvPr>
        </p:nvSpPr>
        <p:spPr>
          <a:xfrm>
            <a:off x="6179040" y="3918240"/>
            <a:ext cx="279684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52375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059630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4053491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16634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25275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977281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819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756320" y="391824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97501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4320085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51374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527412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578646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34472561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602598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4376230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609948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pPr algn="r"/>
            <a:fld id="{4EEFA359-1FA8-4DE0-A13A-4C66FD5EE84E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653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spAutoFit/>
          </a:bodyPr>
          <a:lstStyle/>
          <a:p>
            <a:endParaRPr lang="en-US" sz="3600" b="0" strike="noStrike" spc="-1">
              <a:solidFill>
                <a:srgbClr val="4E3B30"/>
              </a:solidFill>
              <a:latin typeface="Franklin Gothic Medium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body"/>
          </p:nvPr>
        </p:nvSpPr>
        <p:spPr>
          <a:xfrm>
            <a:off x="4756320" y="1554120"/>
            <a:ext cx="42390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172" name="PlaceHolder 4"/>
          <p:cNvSpPr>
            <a:spLocks noGrp="1"/>
          </p:cNvSpPr>
          <p:nvPr>
            <p:ph type="body"/>
          </p:nvPr>
        </p:nvSpPr>
        <p:spPr>
          <a:xfrm>
            <a:off x="304920" y="3918240"/>
            <a:ext cx="8686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043985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47408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6126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345570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914584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6304815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67361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264490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9600142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pPr algn="r"/>
            <a:fld id="{3C4ED500-2FEF-4442-919C-29A15BF92E40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8185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3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3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18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17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4.xml"/><Relationship Id="rId16" Type="http://schemas.openxmlformats.org/officeDocument/2006/relationships/slideLayout" Target="../slideLayouts/slideLayout88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2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slideLayout" Target="../slideLayouts/slideLayout102.xml"/><Relationship Id="rId18" Type="http://schemas.openxmlformats.org/officeDocument/2006/relationships/theme" Target="../theme/theme8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slideLayout" Target="../slideLayouts/slideLayout101.xml"/><Relationship Id="rId17" Type="http://schemas.openxmlformats.org/officeDocument/2006/relationships/slideLayout" Target="../slideLayouts/slideLayout106.xml"/><Relationship Id="rId2" Type="http://schemas.openxmlformats.org/officeDocument/2006/relationships/slideLayout" Target="../slideLayouts/slideLayout91.xml"/><Relationship Id="rId16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99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Relationship Id="rId14" Type="http://schemas.openxmlformats.org/officeDocument/2006/relationships/slideLayout" Target="../slideLayouts/slideLayout10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Group 1"/>
          <p:cNvGrpSpPr/>
          <p:nvPr/>
        </p:nvGrpSpPr>
        <p:grpSpPr>
          <a:xfrm>
            <a:off x="512640" y="3438360"/>
            <a:ext cx="8631360" cy="11160"/>
            <a:chOff x="512640" y="3438360"/>
            <a:chExt cx="8631360" cy="11160"/>
          </a:xfrm>
        </p:grpSpPr>
        <p:pic>
          <p:nvPicPr>
            <p:cNvPr id="145" name="Прямая соединительная линия 12"/>
            <p:cNvPicPr/>
            <p:nvPr/>
          </p:nvPicPr>
          <p:blipFill>
            <a:blip r:embed="rId15"/>
            <a:stretch/>
          </p:blipFill>
          <p:spPr>
            <a:xfrm>
              <a:off x="512640" y="3438360"/>
              <a:ext cx="8631360" cy="11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146" name="CustomShape 2"/>
            <p:cNvSpPr/>
            <p:nvPr/>
          </p:nvSpPr>
          <p:spPr>
            <a:xfrm>
              <a:off x="514440" y="3444840"/>
              <a:ext cx="360" cy="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FBEEC9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148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FBEEC9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149" name="PlaceHolder 5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sldNum"/>
          </p:nvPr>
        </p:nvSpPr>
        <p:spPr>
          <a:xfrm>
            <a:off x="8229240" y="6476760"/>
            <a:ext cx="762120" cy="2444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6EE745FD-C683-4587-BA31-06E7C082CBC4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"/>
          <p:cNvGrpSpPr/>
          <p:nvPr/>
        </p:nvGrpSpPr>
        <p:grpSpPr>
          <a:xfrm>
            <a:off x="512640" y="6016680"/>
            <a:ext cx="8631360" cy="12600"/>
            <a:chOff x="512640" y="6016680"/>
            <a:chExt cx="8631360" cy="12600"/>
          </a:xfrm>
        </p:grpSpPr>
        <p:pic>
          <p:nvPicPr>
            <p:cNvPr id="189" name="Прямая соединительная линия 12"/>
            <p:cNvPicPr/>
            <p:nvPr/>
          </p:nvPicPr>
          <p:blipFill>
            <a:blip r:embed="rId15"/>
            <a:stretch/>
          </p:blipFill>
          <p:spPr>
            <a:xfrm>
              <a:off x="512640" y="6016680"/>
              <a:ext cx="8631360" cy="12600"/>
            </a:xfrm>
            <a:prstGeom prst="rect">
              <a:avLst/>
            </a:prstGeom>
            <a:ln>
              <a:noFill/>
            </a:ln>
          </p:spPr>
        </p:pic>
        <p:sp>
          <p:nvSpPr>
            <p:cNvPr id="190" name="CustomShape 2"/>
            <p:cNvSpPr/>
            <p:nvPr/>
          </p:nvSpPr>
          <p:spPr>
            <a:xfrm>
              <a:off x="514440" y="6019920"/>
              <a:ext cx="360" cy="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192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193" name="PlaceHolder 5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94" name="PlaceHolder 6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195" name="PlaceHolder 7"/>
          <p:cNvSpPr>
            <a:spLocks noGrp="1"/>
          </p:cNvSpPr>
          <p:nvPr>
            <p:ph type="sldNum"/>
          </p:nvPr>
        </p:nvSpPr>
        <p:spPr>
          <a:xfrm>
            <a:off x="8229240" y="6477120"/>
            <a:ext cx="762120" cy="2476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3343C8FF-BF7D-47C9-8CF6-83EC3335F9DA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233" name="PlaceHolder 2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234" name="PlaceHolder 3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36" name="PlaceHolder 5"/>
          <p:cNvSpPr>
            <a:spLocks noGrp="1"/>
          </p:cNvSpPr>
          <p:nvPr>
            <p:ph type="sldNum"/>
          </p:nvPr>
        </p:nvSpPr>
        <p:spPr>
          <a:xfrm>
            <a:off x="8229240" y="6476760"/>
            <a:ext cx="762120" cy="2444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B5F4EC73-3352-4341-A1F7-2481EDD86377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" name="Group 1"/>
          <p:cNvGrpSpPr/>
          <p:nvPr/>
        </p:nvGrpSpPr>
        <p:grpSpPr>
          <a:xfrm>
            <a:off x="512640" y="5846760"/>
            <a:ext cx="8631360" cy="11160"/>
            <a:chOff x="512640" y="5846760"/>
            <a:chExt cx="8631360" cy="11160"/>
          </a:xfrm>
        </p:grpSpPr>
        <p:pic>
          <p:nvPicPr>
            <p:cNvPr id="274" name="Прямая соединительная линия 12"/>
            <p:cNvPicPr/>
            <p:nvPr/>
          </p:nvPicPr>
          <p:blipFill>
            <a:blip r:embed="rId15"/>
            <a:stretch/>
          </p:blipFill>
          <p:spPr>
            <a:xfrm>
              <a:off x="512640" y="5846760"/>
              <a:ext cx="8631360" cy="11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275" name="CustomShape 2"/>
            <p:cNvSpPr/>
            <p:nvPr/>
          </p:nvSpPr>
          <p:spPr>
            <a:xfrm>
              <a:off x="514440" y="5848200"/>
              <a:ext cx="360" cy="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76" name="PlaceHolder 3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277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278" name="PlaceHolder 5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79" name="PlaceHolder 6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280" name="PlaceHolder 7"/>
          <p:cNvSpPr>
            <a:spLocks noGrp="1"/>
          </p:cNvSpPr>
          <p:nvPr>
            <p:ph type="sldNum"/>
          </p:nvPr>
        </p:nvSpPr>
        <p:spPr>
          <a:xfrm>
            <a:off x="8229240" y="6476760"/>
            <a:ext cx="762120" cy="2444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99A26F7A-7F3C-400C-9EFB-ED9661D0EE12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318" name="PlaceHolder 2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319" name="PlaceHolder 3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sldNum"/>
          </p:nvPr>
        </p:nvSpPr>
        <p:spPr>
          <a:xfrm>
            <a:off x="8229240" y="6476760"/>
            <a:ext cx="762120" cy="2444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3BD41E38-0807-4121-9DE4-8A71155892E0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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F0A22E"/>
              </a:buClr>
              <a:buSzPct val="70000"/>
              <a:buFont typeface="Wingdings 2" charset="2"/>
              <a:buChar char="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F0A22E"/>
              </a:buClr>
              <a:buSzPct val="60000"/>
              <a:buFont typeface="Wingdings 2" charset="2"/>
              <a:buChar char=""/>
            </a:pPr>
            <a:r>
              <a:rPr lang="en-US" sz="3200" b="0" strike="noStrike" spc="-1">
                <a:solidFill>
                  <a:srgbClr val="4E3B30"/>
                </a:solidFill>
                <a:latin typeface="Franklin Gothic Book"/>
              </a:rPr>
              <a:t>Seventh Outline Level</a:t>
            </a:r>
          </a:p>
        </p:txBody>
      </p:sp>
      <p:sp>
        <p:nvSpPr>
          <p:cNvPr id="359" name="PlaceHolder 2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800" cy="83808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r>
              <a:rPr lang="en-US" sz="3600" b="0" strike="noStrike" spc="-1">
                <a:solidFill>
                  <a:srgbClr val="4E3B30"/>
                </a:solidFill>
                <a:latin typeface="Franklin Gothic Medium"/>
              </a:rPr>
              <a:t>Click to edit the title text format</a:t>
            </a:r>
          </a:p>
        </p:txBody>
      </p:sp>
      <p:sp>
        <p:nvSpPr>
          <p:cNvPr id="360" name="PlaceHolder 3"/>
          <p:cNvSpPr>
            <a:spLocks noGrp="1"/>
          </p:cNvSpPr>
          <p:nvPr>
            <p:ph type="dt"/>
          </p:nvPr>
        </p:nvSpPr>
        <p:spPr>
          <a:xfrm>
            <a:off x="6476760" y="76320"/>
            <a:ext cx="251460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61" name="PlaceHolder 4"/>
          <p:cNvSpPr>
            <a:spLocks noGrp="1"/>
          </p:cNvSpPr>
          <p:nvPr>
            <p:ph type="ftr"/>
          </p:nvPr>
        </p:nvSpPr>
        <p:spPr>
          <a:xfrm>
            <a:off x="3124080" y="76320"/>
            <a:ext cx="3353040" cy="28872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362" name="PlaceHolder 5"/>
          <p:cNvSpPr>
            <a:spLocks noGrp="1"/>
          </p:cNvSpPr>
          <p:nvPr>
            <p:ph type="sldNum"/>
          </p:nvPr>
        </p:nvSpPr>
        <p:spPr>
          <a:xfrm>
            <a:off x="8229240" y="6476760"/>
            <a:ext cx="762120" cy="2444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/>
            <a:fld id="{8774BF77-572E-4D1C-88A5-1B9D5E3A180A}" type="slidenum">
              <a:rPr lang="ru-RU" sz="1200" b="0" strike="noStrike" spc="-1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D21CDFA-9763-48F3-83BA-3F4CB1FA1876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7835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  <p:sldLayoutId id="21474838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6D21CDFA-9763-48F3-83BA-3F4CB1FA1876}" type="slidenum">
              <a:rPr lang="ru-RU" sz="1200" b="0" strike="noStrike" spc="-1" smtClean="0">
                <a:solidFill>
                  <a:srgbClr val="D38E27"/>
                </a:solidFill>
                <a:latin typeface="Times New Roman"/>
              </a:rPr>
              <a:t>‹#›</a:t>
            </a:fld>
            <a:endParaRPr lang="en-US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3233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" name="Rectangle 2"/>
          <p:cNvPicPr/>
          <p:nvPr/>
        </p:nvPicPr>
        <p:blipFill>
          <a:blip r:embed="rId2"/>
          <a:stretch/>
        </p:blipFill>
        <p:spPr>
          <a:xfrm>
            <a:off x="658800" y="878040"/>
            <a:ext cx="8021520" cy="2547720"/>
          </a:xfrm>
          <a:prstGeom prst="rect">
            <a:avLst/>
          </a:prstGeom>
          <a:ln>
            <a:noFill/>
          </a:ln>
        </p:spPr>
      </p:pic>
      <p:sp>
        <p:nvSpPr>
          <p:cNvPr id="407" name="TextShape 1"/>
          <p:cNvSpPr txBox="1"/>
          <p:nvPr/>
        </p:nvSpPr>
        <p:spPr>
          <a:xfrm>
            <a:off x="428760" y="3429000"/>
            <a:ext cx="8477280" cy="72864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ctr">
              <a:spcBef>
                <a:spcPts val="899"/>
              </a:spcBef>
            </a:pPr>
            <a:r>
              <a:rPr lang="ru-RU" sz="3600" b="1" strike="noStrike" spc="-1" dirty="0">
                <a:solidFill>
                  <a:srgbClr val="443329"/>
                </a:solidFill>
                <a:latin typeface="Franklin Gothic Book"/>
              </a:rPr>
              <a:t>Рекомендации </a:t>
            </a:r>
            <a:r>
              <a:rPr lang="ru-RU" sz="3600" b="1" strike="noStrike" spc="-1" dirty="0" smtClean="0">
                <a:solidFill>
                  <a:srgbClr val="443329"/>
                </a:solidFill>
                <a:latin typeface="Franklin Gothic Book"/>
              </a:rPr>
              <a:t>психолога родителям выпускников</a:t>
            </a:r>
            <a:endParaRPr lang="en-US" sz="3600" b="0" strike="noStrike" spc="-1" dirty="0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" name="Заголовок 1"/>
          <p:cNvPicPr/>
          <p:nvPr/>
        </p:nvPicPr>
        <p:blipFill>
          <a:blip r:embed="rId2"/>
          <a:stretch/>
        </p:blipFill>
        <p:spPr>
          <a:xfrm>
            <a:off x="689040" y="152280"/>
            <a:ext cx="8094600" cy="933480"/>
          </a:xfrm>
          <a:prstGeom prst="rect">
            <a:avLst/>
          </a:prstGeom>
          <a:ln>
            <a:noFill/>
          </a:ln>
        </p:spPr>
      </p:pic>
      <p:sp>
        <p:nvSpPr>
          <p:cNvPr id="431" name="CustomShape 1"/>
          <p:cNvSpPr/>
          <p:nvPr/>
        </p:nvSpPr>
        <p:spPr>
          <a:xfrm>
            <a:off x="857160" y="1428840"/>
            <a:ext cx="7715520" cy="265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Для нормального самочувствия и хорошей работоспособности необходимо, чтобы ребенок хорошо высыпался. Не разрешайте детям учить целыми днями  или ночами, так как это ведет к раздражительности, быстрой утомляемости, беспокойству.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В состоянии утомления работоспособность снижается, а продуктивность такой учебы невелика.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32" name="CustomShape 2"/>
          <p:cNvSpPr/>
          <p:nvPr/>
        </p:nvSpPr>
        <p:spPr>
          <a:xfrm>
            <a:off x="857160" y="4929120"/>
            <a:ext cx="7786800" cy="970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2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Проследите за тем, чтобы накануне экзамена ваш ребенок обязательно отдохнул и как следует выспался.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" name="Заголовок 1"/>
          <p:cNvPicPr/>
          <p:nvPr/>
        </p:nvPicPr>
        <p:blipFill>
          <a:blip r:embed="rId3"/>
          <a:stretch/>
        </p:blipFill>
        <p:spPr>
          <a:xfrm>
            <a:off x="689040" y="92160"/>
            <a:ext cx="7596000" cy="993600"/>
          </a:xfrm>
          <a:prstGeom prst="rect">
            <a:avLst/>
          </a:prstGeom>
          <a:ln>
            <a:noFill/>
          </a:ln>
        </p:spPr>
      </p:pic>
      <p:sp>
        <p:nvSpPr>
          <p:cNvPr id="434" name="CustomShape 1"/>
          <p:cNvSpPr/>
          <p:nvPr/>
        </p:nvSpPr>
        <p:spPr>
          <a:xfrm>
            <a:off x="857160" y="1916280"/>
            <a:ext cx="7786800" cy="2823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Всегда, а во время экзаменов особенно, заботьтесь об организации полноценного питания.</a:t>
            </a:r>
            <a:endParaRPr lang="en-US" sz="3200" b="1" strike="noStrike" spc="-1">
              <a:solidFill>
                <a:srgbClr val="000000"/>
              </a:solidFill>
              <a:latin typeface="Comic Sans MS"/>
            </a:endParaRPr>
          </a:p>
          <a:p>
            <a:pPr algn="ctr">
              <a:lnSpc>
                <a:spcPct val="8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3200" b="1" strike="noStrike" spc="-1">
              <a:solidFill>
                <a:srgbClr val="000000"/>
              </a:solidFill>
              <a:latin typeface="Comic Sans MS"/>
            </a:endParaRPr>
          </a:p>
          <a:p>
            <a:pPr algn="ctr">
              <a:lnSpc>
                <a:spcPct val="8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Такие продукты, как овощи, фрукты, рыба, творог, орехи, шоколад и т.д. стимулируют работу головного мозга. </a:t>
            </a:r>
            <a:endParaRPr lang="en-US" sz="32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5" name="Заголовок 1"/>
          <p:cNvPicPr/>
          <p:nvPr/>
        </p:nvPicPr>
        <p:blipFill>
          <a:blip r:embed="rId2"/>
          <a:stretch/>
        </p:blipFill>
        <p:spPr>
          <a:xfrm>
            <a:off x="689040" y="49320"/>
            <a:ext cx="7881840" cy="1017360"/>
          </a:xfrm>
          <a:prstGeom prst="rect">
            <a:avLst/>
          </a:prstGeom>
          <a:ln>
            <a:noFill/>
          </a:ln>
        </p:spPr>
      </p:pic>
      <p:sp>
        <p:nvSpPr>
          <p:cNvPr id="436" name="CustomShape 1"/>
          <p:cNvSpPr/>
          <p:nvPr/>
        </p:nvSpPr>
        <p:spPr>
          <a:xfrm>
            <a:off x="857160" y="3143160"/>
            <a:ext cx="7572600" cy="3020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Это вопрос непростой, потому что иногда школьники начинают манипулировать своей учебой, чтобы избежать помощи по дому. Легкая физическая работа может выступать в роли разгрузки, позволяющей сменить деятельность и отдохнуть, а может только усиливать общее утомление, поэтому </a:t>
            </a: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вопрос о помощи по дому нужно решать в индивидуальном порядке с учетом особенностей ребенка.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7" name="Заголовок 1"/>
          <p:cNvPicPr/>
          <p:nvPr/>
        </p:nvPicPr>
        <p:blipFill>
          <a:blip r:embed="rId2"/>
          <a:stretch/>
        </p:blipFill>
        <p:spPr>
          <a:xfrm>
            <a:off x="689040" y="139680"/>
            <a:ext cx="7742160" cy="871560"/>
          </a:xfrm>
          <a:prstGeom prst="rect">
            <a:avLst/>
          </a:prstGeom>
          <a:ln>
            <a:noFill/>
          </a:ln>
        </p:spPr>
      </p:pic>
      <p:sp>
        <p:nvSpPr>
          <p:cNvPr id="438" name="CustomShape 1"/>
          <p:cNvSpPr/>
          <p:nvPr/>
        </p:nvSpPr>
        <p:spPr>
          <a:xfrm>
            <a:off x="214200" y="3227040"/>
            <a:ext cx="8501040" cy="2729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9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2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Существует определенный уровень тревоги, оптимальный для организации деятельности, </a:t>
            </a:r>
            <a:r>
              <a:rPr lang="ru-RU" sz="2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но очень высокий уровень волнения мешает учебной деятельности. Все силы уходят на то, чтобы справиться с волнением. Это особенно характерно для детей тревожных, склонных переживать даже без особого повода (например, когда родители сильно переживают, пьют валерьянку, их дети как бы заражаются этим напряжением и тревогой). </a:t>
            </a:r>
            <a:endParaRPr lang="en-US" sz="22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</a:pPr>
            <a:r>
              <a:rPr lang="ru-RU" sz="19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endParaRPr lang="en-US" sz="19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39" name="CustomShape 2"/>
          <p:cNvSpPr/>
          <p:nvPr/>
        </p:nvSpPr>
        <p:spPr>
          <a:xfrm>
            <a:off x="3000240" y="1500120"/>
            <a:ext cx="5857920" cy="143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Эмоциональный настрой играет важную роль при подготовке и прохождении ГИА, т.к. период экзаменов для большинства выпускников является очень тревожным. </a:t>
            </a:r>
            <a:endParaRPr lang="en-US" sz="22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CustomShape 1"/>
          <p:cNvSpPr/>
          <p:nvPr/>
        </p:nvSpPr>
        <p:spPr>
          <a:xfrm>
            <a:off x="785880" y="4715640"/>
            <a:ext cx="7929360" cy="36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41" name="CustomShape 2"/>
          <p:cNvSpPr/>
          <p:nvPr/>
        </p:nvSpPr>
        <p:spPr>
          <a:xfrm>
            <a:off x="500040" y="928800"/>
            <a:ext cx="8215200" cy="558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endParaRPr lang="en-US" sz="18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создание эмоционально спокойной, ненапряженной атмосферы (для тревожных детей);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создание ситуации успеха (для неуверенных детей);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снижение значимости экзамена: следует дать понять, что ничего страшного не произойдет, даже если результат будет не совсем таким, каким хотелось бы (особенно в том случае, если обучающийся очень ответственный и старается соответствовать ожиданиям взрослых);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повышение значимости экзамена (для гиперактивных детей, испытывающих недостаток произвольности и самоорганизации);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определение того, в какой помощи нуждается именно ваш ребенок (например, выслушать выученные им темы или помочь написать планы и конспекты).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42" name="CustomShape 3"/>
          <p:cNvSpPr/>
          <p:nvPr/>
        </p:nvSpPr>
        <p:spPr>
          <a:xfrm>
            <a:off x="1285920" y="357120"/>
            <a:ext cx="6870600" cy="64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3600" b="1" strike="noStrike" spc="-1">
                <a:solidFill>
                  <a:srgbClr val="000000"/>
                </a:solidFill>
                <a:latin typeface="Franklin Gothic Medium"/>
                <a:ea typeface="Times New Roman"/>
              </a:rPr>
              <a:t>ЗАДАЧИ РОДИТЕЛЕЙ: </a:t>
            </a:r>
            <a:endParaRPr lang="en-US" sz="36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TextShape 1"/>
          <p:cNvSpPr txBox="1"/>
          <p:nvPr/>
        </p:nvSpPr>
        <p:spPr>
          <a:xfrm>
            <a:off x="1186920" y="1773360"/>
            <a:ext cx="7696440" cy="40003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80000"/>
              </a:lnSpc>
              <a:spcBef>
                <a:spcPts val="64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80000"/>
              </a:lnSpc>
              <a:spcBef>
                <a:spcPts val="649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pic>
        <p:nvPicPr>
          <p:cNvPr id="409" name="Заголовок 3"/>
          <p:cNvPicPr/>
          <p:nvPr/>
        </p:nvPicPr>
        <p:blipFill>
          <a:blip r:embed="rId2"/>
          <a:stretch/>
        </p:blipFill>
        <p:spPr>
          <a:xfrm>
            <a:off x="407880" y="261058"/>
            <a:ext cx="8577360" cy="6096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" name="Rectangle 4"/>
          <p:cNvPicPr/>
          <p:nvPr/>
        </p:nvPicPr>
        <p:blipFill>
          <a:blip r:embed="rId2"/>
          <a:stretch/>
        </p:blipFill>
        <p:spPr>
          <a:xfrm>
            <a:off x="285840" y="85680"/>
            <a:ext cx="8358120" cy="1017720"/>
          </a:xfrm>
          <a:prstGeom prst="rect">
            <a:avLst/>
          </a:prstGeom>
          <a:ln>
            <a:noFill/>
          </a:ln>
        </p:spPr>
      </p:pic>
      <p:sp>
        <p:nvSpPr>
          <p:cNvPr id="411" name="CustomShape 1"/>
          <p:cNvSpPr/>
          <p:nvPr/>
        </p:nvSpPr>
        <p:spPr>
          <a:xfrm>
            <a:off x="357120" y="1285920"/>
            <a:ext cx="8501040" cy="5397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Wingdings" charset="2"/>
              <a:buChar char="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Сомневаются в полноте и прочности своих знаний.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Wingdings" charset="2"/>
              <a:buChar char="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Сомневаются в собственных способностях: умении логически мыслить, анализировать, концентрировать и распределять внимание.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Wingdings" charset="2"/>
              <a:buChar char="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Испытывают страх перед экзаменом в силу личностных особенностей - тревожности, неуверенности в себе, астеничности (быстрой утомляемости) и т.д.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Wingdings" charset="2"/>
              <a:buChar char="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Боятся незнакомой, неопределенной ситуации.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  <a:buClr>
                <a:srgbClr val="000000"/>
              </a:buClr>
              <a:buSzPct val="70000"/>
              <a:buFont typeface="Wingdings" charset="2"/>
              <a:buChar char=""/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Испытывают повышенную ответственность перед родителями и школой.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</a:pP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Каждая из этих причин может в той или иной степени влиять на состояние вашего ребенка.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ctr">
              <a:lnSpc>
                <a:spcPct val="100000"/>
              </a:lnSpc>
            </a:pPr>
            <a:r>
              <a:t/>
            </a:r>
            <a:br/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Заголовок 1"/>
          <p:cNvPicPr/>
          <p:nvPr/>
        </p:nvPicPr>
        <p:blipFill>
          <a:blip r:embed="rId2"/>
          <a:stretch/>
        </p:blipFill>
        <p:spPr>
          <a:xfrm>
            <a:off x="212760" y="285840"/>
            <a:ext cx="8686800" cy="1000080"/>
          </a:xfrm>
          <a:prstGeom prst="rect">
            <a:avLst/>
          </a:prstGeom>
          <a:ln>
            <a:noFill/>
          </a:ln>
        </p:spPr>
      </p:pic>
      <p:sp>
        <p:nvSpPr>
          <p:cNvPr id="413" name="TextShape 1"/>
          <p:cNvSpPr txBox="1"/>
          <p:nvPr/>
        </p:nvSpPr>
        <p:spPr>
          <a:xfrm>
            <a:off x="304560" y="1554120"/>
            <a:ext cx="8553240" cy="48751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В экзаменационную пору </a:t>
            </a:r>
            <a:r>
              <a:rPr lang="ru-RU" sz="3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основная задача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родителей – создать комфортные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условия для подготовки обучающегося </a:t>
            </a: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и не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мешать ему. 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Психологическая поддержка, поощрение, 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реальная помощь, спокойствие взрослых 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помогают школьнику успешно справиться с 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собственным 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80000"/>
              </a:lnSpc>
              <a:spcBef>
                <a:spcPts val="799"/>
              </a:spcBef>
            </a:pPr>
            <a:r>
              <a:rPr lang="ru-RU" sz="3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волнением.</a:t>
            </a: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799"/>
              </a:spcBef>
            </a:pPr>
            <a:endParaRPr lang="en-US" sz="3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" name="Заголовок 1"/>
          <p:cNvPicPr/>
          <p:nvPr/>
        </p:nvPicPr>
        <p:blipFill>
          <a:blip r:embed="rId2"/>
          <a:stretch/>
        </p:blipFill>
        <p:spPr>
          <a:xfrm>
            <a:off x="304920" y="281160"/>
            <a:ext cx="8699400" cy="993600"/>
          </a:xfrm>
          <a:prstGeom prst="rect">
            <a:avLst/>
          </a:prstGeom>
          <a:ln>
            <a:noFill/>
          </a:ln>
        </p:spPr>
      </p:pic>
      <p:sp>
        <p:nvSpPr>
          <p:cNvPr id="415" name="TextShape 1"/>
          <p:cNvSpPr txBox="1"/>
          <p:nvPr/>
        </p:nvSpPr>
        <p:spPr>
          <a:xfrm>
            <a:off x="0" y="3429000"/>
            <a:ext cx="8501040" cy="32860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just">
              <a:lnSpc>
                <a:spcPct val="100000"/>
              </a:lnSpc>
              <a:spcBef>
                <a:spcPts val="524"/>
              </a:spcBef>
            </a:pPr>
            <a:r>
              <a:rPr lang="ru-RU" sz="21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</a:t>
            </a:r>
            <a:endParaRPr lang="en-US" sz="21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just">
              <a:lnSpc>
                <a:spcPct val="100000"/>
              </a:lnSpc>
              <a:spcBef>
                <a:spcPts val="649"/>
              </a:spcBef>
            </a:pPr>
            <a:r>
              <a:rPr lang="ru-RU" sz="27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</a:t>
            </a:r>
            <a:r>
              <a:rPr lang="ru-RU" sz="26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Поддерживать  обучающегося– значит верить в него.</a:t>
            </a: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just">
              <a:lnSpc>
                <a:spcPct val="100000"/>
              </a:lnSpc>
              <a:spcBef>
                <a:spcPts val="649"/>
              </a:spcBef>
            </a:pPr>
            <a:r>
              <a:rPr lang="ru-RU" sz="26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Взрослые имеют немало возможностей, чтобы продемонстрировать обучающемуся свое удовлетворение от его достижений или  усилий. </a:t>
            </a: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649"/>
              </a:spcBef>
            </a:pPr>
            <a:r>
              <a:rPr lang="ru-RU" sz="26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</a:t>
            </a: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742680" lvl="1" indent="-285480">
              <a:lnSpc>
                <a:spcPct val="100000"/>
              </a:lnSpc>
              <a:spcBef>
                <a:spcPts val="224"/>
              </a:spcBef>
              <a:buClr>
                <a:srgbClr val="F0A22E"/>
              </a:buClr>
              <a:buSzPct val="70000"/>
              <a:buFont typeface="Wingdings 2" charset="2"/>
              <a:buChar char=""/>
            </a:pPr>
            <a:endParaRPr lang="en-US" sz="26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416" name="CustomShape 2"/>
          <p:cNvSpPr/>
          <p:nvPr/>
        </p:nvSpPr>
        <p:spPr>
          <a:xfrm>
            <a:off x="3214800" y="1285920"/>
            <a:ext cx="5429160" cy="207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6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Психологическая поддержка – это один из важнейших факторов, определяющих успешность выпускника в сдаче государственной (итоговой) аттестации. </a:t>
            </a:r>
            <a:endParaRPr lang="en-US" sz="26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7" name="Заголовок 1"/>
          <p:cNvPicPr/>
          <p:nvPr/>
        </p:nvPicPr>
        <p:blipFill>
          <a:blip r:embed="rId2"/>
          <a:stretch/>
        </p:blipFill>
        <p:spPr>
          <a:xfrm>
            <a:off x="66600" y="212760"/>
            <a:ext cx="8832960" cy="896760"/>
          </a:xfrm>
          <a:prstGeom prst="rect">
            <a:avLst/>
          </a:prstGeom>
          <a:ln>
            <a:noFill/>
          </a:ln>
        </p:spPr>
      </p:pic>
      <p:sp>
        <p:nvSpPr>
          <p:cNvPr id="418" name="TextShape 1"/>
          <p:cNvSpPr txBox="1"/>
          <p:nvPr/>
        </p:nvSpPr>
        <p:spPr>
          <a:xfrm>
            <a:off x="285840" y="1214280"/>
            <a:ext cx="8572320" cy="51436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Существуют слова, которые поддерживают детей</a:t>
            </a: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, например: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«Ты сможешь это сделать», «Зная тебя, я уверен, что ты все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сделаешь хорошо», «Ты знаешь это очень хорошо», «Все у тебя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получится», «Не боги горшки обжигали» и т.д.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Если сын или дочь сильно волнуются, лучше заранее рассказать о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возможных вариантах пересдачи, вариантах развития событий в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случае не самого лучшего исхода («Да, итоговый экзамен очень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важен, но при неудачной сдаче ГИА жизнь не остановится», «Век 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550"/>
              </a:spcBef>
            </a:pPr>
            <a:r>
              <a:rPr lang="ru-RU" sz="22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живи, век учись»)	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50"/>
              </a:spcBef>
            </a:pPr>
            <a:r>
              <a:rPr lang="ru-RU" sz="2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Поддерживать можно посредством прикосновений,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50"/>
              </a:spcBef>
            </a:pPr>
            <a:r>
              <a:rPr lang="ru-RU" sz="2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доброжелательного выражения лица, интонации голоса,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50"/>
              </a:spcBef>
            </a:pPr>
            <a:r>
              <a:rPr lang="ru-RU" sz="22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а также посредством совместных  усилий в подготовке.</a:t>
            </a: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75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75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75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>
              <a:lnSpc>
                <a:spcPct val="100000"/>
              </a:lnSpc>
              <a:spcBef>
                <a:spcPts val="275"/>
              </a:spcBef>
              <a:buClr>
                <a:srgbClr val="F0A22E"/>
              </a:buClr>
              <a:buSzPct val="70000"/>
              <a:buFont typeface="Wingdings 2" charset="2"/>
              <a:buChar char=""/>
            </a:pPr>
            <a:endParaRPr lang="en-US" sz="2200" b="0" strike="noStrike" spc="-1">
              <a:solidFill>
                <a:srgbClr val="4E3B30"/>
              </a:solidFill>
              <a:latin typeface="Franklin Gothic Book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TextShape 1"/>
          <p:cNvSpPr txBox="1"/>
          <p:nvPr/>
        </p:nvSpPr>
        <p:spPr>
          <a:xfrm>
            <a:off x="304920" y="1000080"/>
            <a:ext cx="8267760" cy="3571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В ходе подготовки к экзаменам родители нередко 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используют тактику запугивания : 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«Мало занимаешься – не сдашь», «Не стараешься – будут 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плохие результаты», «Ты совсем не готов», «Это так сложно» 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и т.п.</a:t>
            </a:r>
            <a:r>
              <a:rPr lang="en-US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;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0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	</a:t>
            </a:r>
            <a:r>
              <a:rPr lang="ru-RU" sz="24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Такая тактика не повышает мотивацию, а создает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эмоциональные барьеры, которые школьник не может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  <a:p>
            <a:pPr marL="342720" indent="-342720" algn="ctr">
              <a:lnSpc>
                <a:spcPct val="100000"/>
              </a:lnSpc>
              <a:spcBef>
                <a:spcPts val="598"/>
              </a:spcBef>
            </a:pPr>
            <a:r>
              <a:rPr lang="ru-RU" sz="2400" b="1" strike="noStrike" spc="-1">
                <a:solidFill>
                  <a:srgbClr val="4E3B30"/>
                </a:solidFill>
                <a:latin typeface="Times New Roman"/>
                <a:ea typeface="Times New Roman"/>
              </a:rPr>
              <a:t>самостоятельно преодолеть. </a:t>
            </a:r>
            <a:endParaRPr lang="en-US" sz="2400" b="0" strike="noStrike" spc="-1">
              <a:solidFill>
                <a:srgbClr val="4E3B30"/>
              </a:solidFill>
              <a:latin typeface="Franklin Gothic Book"/>
            </a:endParaRPr>
          </a:p>
        </p:txBody>
      </p:sp>
      <p:sp>
        <p:nvSpPr>
          <p:cNvPr id="420" name="CustomShape 2"/>
          <p:cNvSpPr/>
          <p:nvPr/>
        </p:nvSpPr>
        <p:spPr>
          <a:xfrm>
            <a:off x="269280" y="357120"/>
            <a:ext cx="8750160" cy="581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Franklin Gothic Medium"/>
              </a:rPr>
              <a:t>ОШИБКИ, КОТОРЫЕ СЛЕДУЕТ ИЗБЕГАТЬ</a:t>
            </a:r>
            <a:endParaRPr lang="en-US" sz="32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5" name="Заголовок 1"/>
          <p:cNvPicPr/>
          <p:nvPr/>
        </p:nvPicPr>
        <p:blipFill>
          <a:blip r:embed="rId2"/>
          <a:stretch/>
        </p:blipFill>
        <p:spPr>
          <a:xfrm>
            <a:off x="689040" y="-66600"/>
            <a:ext cx="8028000" cy="1359000"/>
          </a:xfrm>
          <a:prstGeom prst="rect">
            <a:avLst/>
          </a:prstGeom>
          <a:ln>
            <a:noFill/>
          </a:ln>
        </p:spPr>
      </p:pic>
      <p:sp>
        <p:nvSpPr>
          <p:cNvPr id="426" name="CustomShape 1"/>
          <p:cNvSpPr/>
          <p:nvPr/>
        </p:nvSpPr>
        <p:spPr>
          <a:xfrm>
            <a:off x="642960" y="3071880"/>
            <a:ext cx="7929720" cy="2654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Вы можете оказать им помощь в распределении учебного материала по дням, - в определении еженедельной нагрузки, - в составлении плана. 	</a:t>
            </a: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Составление плана помогает справиться с тревогой: школьник начинает понимать, что успеть выучить весь материал вполне реально, у него достаточно времени для этого.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427" name="CustomShape 2"/>
          <p:cNvSpPr/>
          <p:nvPr/>
        </p:nvSpPr>
        <p:spPr>
          <a:xfrm>
            <a:off x="2857680" y="1285920"/>
            <a:ext cx="5643360" cy="15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Школьники часто волнуются, т.к. им кажется, что объем материала очень большой, и они не успеют все выучить к экзаменам.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Заголовок 1"/>
          <p:cNvPicPr/>
          <p:nvPr/>
        </p:nvPicPr>
        <p:blipFill>
          <a:blip r:embed="rId2"/>
          <a:stretch/>
        </p:blipFill>
        <p:spPr>
          <a:xfrm>
            <a:off x="689040" y="152280"/>
            <a:ext cx="7954920" cy="895320"/>
          </a:xfrm>
          <a:prstGeom prst="rect">
            <a:avLst/>
          </a:prstGeom>
          <a:ln>
            <a:noFill/>
          </a:ln>
        </p:spPr>
      </p:pic>
      <p:sp>
        <p:nvSpPr>
          <p:cNvPr id="429" name="CustomShape 1"/>
          <p:cNvSpPr/>
          <p:nvPr/>
        </p:nvSpPr>
        <p:spPr>
          <a:xfrm>
            <a:off x="600120" y="2133720"/>
            <a:ext cx="8001000" cy="3385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Важно, чтобы школьник имел возможность отдохнуть, сменить деятельность. Но, например, компьютерные игры только увеличивают усталость. Очень важно помочь </a:t>
            </a: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найти такую форму досуга, которая бы школьника не переутомляла: прогулки, общение с одним-двумя друзьями и т.д.</a:t>
            </a: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В течение дня также необходимо делать </a:t>
            </a:r>
            <a:r>
              <a:rPr lang="ru-RU" sz="2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короткие перерывы на 10-15 минут каждые 45-60 минут</a:t>
            </a:r>
            <a:r>
              <a:rPr lang="ru-RU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. Это необходимо для сохранения высокой работоспособности.</a:t>
            </a:r>
            <a:endParaRPr lang="en-US" sz="2400" b="1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8.xml><?xml version="1.0" encoding="utf-8"?>
<a:theme xmlns:a="http://schemas.openxmlformats.org/drawingml/2006/main" name="1_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3352</TotalTime>
  <Words>847</Words>
  <Application>Microsoft Office PowerPoint</Application>
  <PresentationFormat>Экран (4:3)</PresentationFormat>
  <Paragraphs>83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8</vt:i4>
      </vt:variant>
      <vt:variant>
        <vt:lpstr>Заголовки слайдов</vt:lpstr>
      </vt:variant>
      <vt:variant>
        <vt:i4>14</vt:i4>
      </vt:variant>
    </vt:vector>
  </HeadingPairs>
  <TitlesOfParts>
    <vt:vector size="31" baseType="lpstr">
      <vt:lpstr>Arial</vt:lpstr>
      <vt:lpstr>Comic Sans MS</vt:lpstr>
      <vt:lpstr>DejaVu Sans</vt:lpstr>
      <vt:lpstr>Franklin Gothic Book</vt:lpstr>
      <vt:lpstr>Franklin Gothic Medium</vt:lpstr>
      <vt:lpstr>Times New Roman</vt:lpstr>
      <vt:lpstr>Trebuchet MS</vt:lpstr>
      <vt:lpstr>Wingdings</vt:lpstr>
      <vt:lpstr>Wingdings 2</vt:lpstr>
      <vt:lpstr>Office Theme</vt:lpstr>
      <vt:lpstr>Office Theme</vt:lpstr>
      <vt:lpstr>Office Theme</vt:lpstr>
      <vt:lpstr>Office Theme</vt:lpstr>
      <vt:lpstr>Office Theme</vt:lpstr>
      <vt:lpstr>Office Theme</vt:lpstr>
      <vt:lpstr>Берлин</vt:lpstr>
      <vt:lpstr>1_Берлин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подготовка учащихся к экзаменам (ЭГЭ)</dc:title>
  <dc:subject/>
  <dc:creator>Александра Веснина</dc:creator>
  <dc:description/>
  <cp:lastModifiedBy>2</cp:lastModifiedBy>
  <cp:revision>276</cp:revision>
  <dcterms:created xsi:type="dcterms:W3CDTF">2006-05-14T08:58:35Z</dcterms:created>
  <dcterms:modified xsi:type="dcterms:W3CDTF">2020-05-10T17:38:38Z</dcterms:modified>
  <dc:language>en-US</dc:language>
</cp:coreProperties>
</file>